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780" autoAdjust="0"/>
  </p:normalViewPr>
  <p:slideViewPr>
    <p:cSldViewPr>
      <p:cViewPr varScale="1">
        <p:scale>
          <a:sx n="75" d="100"/>
          <a:sy n="75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ACF811-EB6D-4CEA-BD84-F6066EC955A2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BD40-EBBF-4652-A0CB-2D30FCC18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200806_113510.jpg"/>
          <p:cNvPicPr>
            <a:picLocks noChangeAspect="1"/>
          </p:cNvPicPr>
          <p:nvPr/>
        </p:nvPicPr>
        <p:blipFill>
          <a:blip r:embed="rId2">
            <a:lum bright="-10000" contras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24000" y="1219200"/>
            <a:ext cx="6248400" cy="201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askerville Old Face" pitchFamily="18" charset="0"/>
              </a:rPr>
              <a:t>  MARVELLOUS </a:t>
            </a:r>
          </a:p>
          <a:p>
            <a:r>
              <a:rPr lang="en-US" sz="6000" dirty="0" smtClean="0">
                <a:latin typeface="Baskerville Old Face" pitchFamily="18" charset="0"/>
              </a:rPr>
              <a:t>     FESTIVALS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33528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skerville Old Face" pitchFamily="18" charset="0"/>
              </a:rPr>
              <a:t>            A R U N A C H A L    P R A D E S H</a:t>
            </a:r>
            <a:endParaRPr lang="en-US" sz="2800" dirty="0">
              <a:latin typeface="Baskerville Old Fac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39624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                       </a:t>
            </a:r>
            <a:r>
              <a:rPr lang="en-US" sz="28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K I M E    C H A D A</a:t>
            </a:r>
            <a:endParaRPr lang="en-US" sz="28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44958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 Narrow" pitchFamily="34" charset="0"/>
              </a:rPr>
              <a:t>                          2</a:t>
            </a:r>
            <a:r>
              <a:rPr lang="en-US" sz="2400" baseline="30000" dirty="0" smtClean="0">
                <a:solidFill>
                  <a:srgbClr val="FFC000"/>
                </a:solidFill>
                <a:latin typeface="Arial Narrow" pitchFamily="34" charset="0"/>
              </a:rPr>
              <a:t>nd</a:t>
            </a:r>
            <a:r>
              <a:rPr lang="en-US" sz="2400" dirty="0" smtClean="0">
                <a:solidFill>
                  <a:srgbClr val="FFC000"/>
                </a:solidFill>
                <a:latin typeface="Arial Narrow" pitchFamily="34" charset="0"/>
              </a:rPr>
              <a:t>  YEAR  MECHANICAL  ENGINEERING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        NATIONAL INSTITUTE OF TECHNOLOGY</a:t>
            </a:r>
          </a:p>
          <a:p>
            <a:r>
              <a:rPr lang="en-US" sz="2400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                      ARUNACHAL PRADESH                                                </a:t>
            </a:r>
            <a:r>
              <a:rPr lang="en-US" sz="2400" dirty="0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en-US" sz="2400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613_104036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0701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28600" y="304800"/>
            <a:ext cx="29718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10856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r="14894"/>
          <a:stretch>
            <a:fillRect/>
          </a:stretch>
        </p:blipFill>
        <p:spPr>
          <a:xfrm>
            <a:off x="3657600" y="304800"/>
            <a:ext cx="2895600" cy="186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0436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81000" y="3429000"/>
            <a:ext cx="38862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0545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4343400" y="3429000"/>
            <a:ext cx="2971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0003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b="28000"/>
          <a:stretch>
            <a:fillRect/>
          </a:stretch>
        </p:blipFill>
        <p:spPr>
          <a:xfrm>
            <a:off x="6934200" y="304800"/>
            <a:ext cx="19812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52400" y="23622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Procession after holy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bath of idols of lord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Buddha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22098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Idols of lord Buddha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kept back at original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  place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1905000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Water poured at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idol of lord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Buddha to seek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protection from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evil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60960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Community feast ‘POI SANGKEN’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54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Vivaldi" pitchFamily="66" charset="0"/>
                <a:cs typeface="Vijaya" pitchFamily="34" charset="0"/>
              </a:rPr>
              <a:t>L o s a r</a:t>
            </a:r>
            <a:endParaRPr lang="en-US" sz="6000" b="1" dirty="0">
              <a:solidFill>
                <a:srgbClr val="FFFF00"/>
              </a:solidFill>
              <a:latin typeface="Vivaldi" pitchFamily="66" charset="0"/>
              <a:cs typeface="Vijaya" pitchFamily="34" charset="0"/>
            </a:endParaRPr>
          </a:p>
        </p:txBody>
      </p:sp>
      <p:pic>
        <p:nvPicPr>
          <p:cNvPr id="5" name="Picture 4" descr="IMG_20200806_111214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04800" y="1143000"/>
            <a:ext cx="14478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20135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r="7438"/>
          <a:stretch>
            <a:fillRect/>
          </a:stretch>
        </p:blipFill>
        <p:spPr>
          <a:xfrm>
            <a:off x="1752600" y="1143000"/>
            <a:ext cx="14478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1119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3505200" y="685800"/>
            <a:ext cx="27432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1550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457200" y="4114800"/>
            <a:ext cx="3886200" cy="2196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1309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tretch>
            <a:fillRect/>
          </a:stretch>
        </p:blipFill>
        <p:spPr>
          <a:xfrm>
            <a:off x="6477000" y="609600"/>
            <a:ext cx="2449452" cy="205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20200806_111345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>
            <a:off x="5334000" y="3962400"/>
            <a:ext cx="3505200" cy="213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04800" y="33528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Monpa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2743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Losar celebration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27432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Gifts &amp; offerings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for deities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63246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Monks doing ritualistic prayer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61722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Feasting with families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   friends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54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1400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04800" y="609600"/>
            <a:ext cx="31242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11335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886200" y="838200"/>
            <a:ext cx="2438400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1129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81000" y="3810000"/>
            <a:ext cx="3918857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1533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 l="15385"/>
          <a:stretch>
            <a:fillRect/>
          </a:stretch>
        </p:blipFill>
        <p:spPr>
          <a:xfrm>
            <a:off x="6629400" y="381000"/>
            <a:ext cx="2133600" cy="27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1504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 l="11111"/>
          <a:stretch>
            <a:fillRect/>
          </a:stretch>
        </p:blipFill>
        <p:spPr>
          <a:xfrm>
            <a:off x="4419600" y="381000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52400" y="2667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Families making KAPSE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5908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KAPSE,</a:t>
            </a: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fried sweet dish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of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onpa tribe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32004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Artist from Bhutan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61722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Famous mask dance performed in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L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osar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19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Vivaldi" pitchFamily="66" charset="0"/>
              </a:rPr>
              <a:t>M o p </a:t>
            </a:r>
            <a:r>
              <a:rPr lang="en-US" sz="6000" b="1" dirty="0" err="1" smtClean="0">
                <a:solidFill>
                  <a:srgbClr val="0070C0"/>
                </a:solidFill>
                <a:latin typeface="Vivaldi" pitchFamily="66" charset="0"/>
              </a:rPr>
              <a:t>i</a:t>
            </a:r>
            <a:r>
              <a:rPr lang="en-US" sz="6000" b="1" dirty="0" smtClean="0">
                <a:solidFill>
                  <a:srgbClr val="0070C0"/>
                </a:solidFill>
                <a:latin typeface="Vivaldi" pitchFamily="66" charset="0"/>
              </a:rPr>
              <a:t> n</a:t>
            </a:r>
            <a:endParaRPr lang="en-US" sz="6000" b="1" dirty="0">
              <a:solidFill>
                <a:srgbClr val="0070C0"/>
              </a:solidFill>
              <a:latin typeface="Vivaldi" pitchFamily="66" charset="0"/>
            </a:endParaRPr>
          </a:p>
        </p:txBody>
      </p:sp>
      <p:pic>
        <p:nvPicPr>
          <p:cNvPr id="4" name="Picture 3" descr="IMG_20200806_111742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81000" y="1371600"/>
            <a:ext cx="2972825" cy="184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171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4054" r="2703"/>
          <a:stretch>
            <a:fillRect/>
          </a:stretch>
        </p:blipFill>
        <p:spPr>
          <a:xfrm>
            <a:off x="4343400" y="381000"/>
            <a:ext cx="4114800" cy="226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2034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228600" y="3810000"/>
            <a:ext cx="2971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2201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3505201" y="3505200"/>
            <a:ext cx="2895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1857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 b="25926"/>
          <a:stretch>
            <a:fillRect/>
          </a:stretch>
        </p:blipFill>
        <p:spPr>
          <a:xfrm>
            <a:off x="6781800" y="3276600"/>
            <a:ext cx="21336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4800" y="3200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Galo men &amp; women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27432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Galo women in finest white dresses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28600" y="5842337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Ette ( rice flour) applied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on face as a mark of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social unity ,love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5638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Women welcoming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guest by applying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ETTE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54864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Preparation of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apong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(rice beer)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19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1" y="0"/>
            <a:ext cx="9296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1805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6818" t="3004" r="4545" b="6888"/>
          <a:stretch>
            <a:fillRect/>
          </a:stretch>
        </p:blipFill>
        <p:spPr>
          <a:xfrm>
            <a:off x="304800" y="304800"/>
            <a:ext cx="2590800" cy="1660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11814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r="2925"/>
          <a:stretch>
            <a:fillRect/>
          </a:stretch>
        </p:blipFill>
        <p:spPr>
          <a:xfrm>
            <a:off x="2971800" y="304800"/>
            <a:ext cx="23622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2239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8158" r="8226"/>
          <a:stretch>
            <a:fillRect/>
          </a:stretch>
        </p:blipFill>
        <p:spPr>
          <a:xfrm>
            <a:off x="5943600" y="381000"/>
            <a:ext cx="25146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1722.jpg"/>
          <p:cNvPicPr>
            <a:picLocks noChangeAspect="1"/>
          </p:cNvPicPr>
          <p:nvPr/>
        </p:nvPicPr>
        <p:blipFill>
          <a:blip r:embed="rId6">
            <a:lum contrast="20000"/>
          </a:blip>
          <a:srcRect t="2855" b="25778"/>
          <a:stretch>
            <a:fillRect/>
          </a:stretch>
        </p:blipFill>
        <p:spPr>
          <a:xfrm>
            <a:off x="304800" y="2895600"/>
            <a:ext cx="31242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1910.jpg"/>
          <p:cNvPicPr>
            <a:picLocks noChangeAspect="1"/>
          </p:cNvPicPr>
          <p:nvPr/>
        </p:nvPicPr>
        <p:blipFill>
          <a:blip r:embed="rId7">
            <a:lum contrast="20000"/>
          </a:blip>
          <a:srcRect l="15385" t="24797" b="22853"/>
          <a:stretch>
            <a:fillRect/>
          </a:stretch>
        </p:blipFill>
        <p:spPr>
          <a:xfrm>
            <a:off x="3962400" y="26670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1938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rcRect t="4000" r="5920" b="16000"/>
          <a:stretch>
            <a:fillRect/>
          </a:stretch>
        </p:blipFill>
        <p:spPr>
          <a:xfrm>
            <a:off x="3657600" y="4876800"/>
            <a:ext cx="29718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04800" y="19812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Food cooked in bamboo tube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1905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Traditional Galo cuisine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     AMIN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562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Galo POPIR dance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31242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Mithun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Sacrificial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ceremony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029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Women carrying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the blood from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the sacrifice back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to the village 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30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Vivaldi" pitchFamily="66" charset="0"/>
              </a:rPr>
              <a:t>S </a:t>
            </a:r>
            <a:r>
              <a:rPr lang="en-US" sz="6000" dirty="0" err="1" smtClean="0">
                <a:solidFill>
                  <a:srgbClr val="C00000"/>
                </a:solidFill>
                <a:latin typeface="Vivaldi" pitchFamily="66" charset="0"/>
              </a:rPr>
              <a:t>i</a:t>
            </a:r>
            <a:r>
              <a:rPr lang="en-US" sz="6000" dirty="0" smtClean="0">
                <a:solidFill>
                  <a:srgbClr val="C00000"/>
                </a:solidFill>
                <a:latin typeface="Vivaldi" pitchFamily="66" charset="0"/>
              </a:rPr>
              <a:t> – d o n y </a:t>
            </a:r>
            <a:r>
              <a:rPr lang="en-US" sz="6000" dirty="0" err="1" smtClean="0">
                <a:solidFill>
                  <a:srgbClr val="C00000"/>
                </a:solidFill>
                <a:latin typeface="Vivaldi" pitchFamily="66" charset="0"/>
              </a:rPr>
              <a:t>i</a:t>
            </a:r>
            <a:endParaRPr lang="en-US" sz="6000" dirty="0">
              <a:solidFill>
                <a:srgbClr val="C00000"/>
              </a:solidFill>
              <a:latin typeface="Vivaldi" pitchFamily="66" charset="0"/>
            </a:endParaRPr>
          </a:p>
        </p:txBody>
      </p:sp>
      <p:pic>
        <p:nvPicPr>
          <p:cNvPr id="4" name="Picture 3" descr="IMG_20200806_112416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81000" y="1066800"/>
            <a:ext cx="29210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2515.jpg"/>
          <p:cNvPicPr>
            <a:picLocks noChangeAspect="1"/>
          </p:cNvPicPr>
          <p:nvPr/>
        </p:nvPicPr>
        <p:blipFill>
          <a:blip r:embed="rId4">
            <a:lum contrast="10000"/>
          </a:blip>
          <a:srcRect r="2973"/>
          <a:stretch>
            <a:fillRect/>
          </a:stretch>
        </p:blipFill>
        <p:spPr>
          <a:xfrm>
            <a:off x="4953000" y="304800"/>
            <a:ext cx="3505200" cy="1600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261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81000" y="3429000"/>
            <a:ext cx="32766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2843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4495800" y="2590800"/>
            <a:ext cx="39624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2446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3962400" y="4724400"/>
            <a:ext cx="3319463" cy="194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52400" y="2819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Tagin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9812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Si –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onyi celebration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5562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NIBU ( local priest)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chanting UI( prayer)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41910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SEHTU (platform for rituals)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53340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Traditional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Dance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30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2434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33400" y="457200"/>
            <a:ext cx="3581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1281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4443" t="8351" r="12616"/>
          <a:stretch>
            <a:fillRect/>
          </a:stretch>
        </p:blipFill>
        <p:spPr>
          <a:xfrm>
            <a:off x="381000" y="3352800"/>
            <a:ext cx="4267200" cy="2508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2718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8895" t="5718" r="14612" b="6607"/>
          <a:stretch>
            <a:fillRect/>
          </a:stretch>
        </p:blipFill>
        <p:spPr>
          <a:xfrm>
            <a:off x="5334000" y="381000"/>
            <a:ext cx="3276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3400" y="24384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Men performing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HOYI PENAM Dance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9624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Tagin women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with ETTE smeared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on face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1722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Mithun sacrifice , marking end of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i –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onyi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641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ivaldi" pitchFamily="66" charset="0"/>
              </a:rPr>
              <a:t>Shapawng Yawng ManauPoi</a:t>
            </a:r>
            <a:endParaRPr lang="en-US" sz="5400" b="1" dirty="0">
              <a:solidFill>
                <a:schemeClr val="bg1">
                  <a:lumMod val="85000"/>
                  <a:lumOff val="15000"/>
                </a:schemeClr>
              </a:solidFill>
              <a:latin typeface="Vivaldi" pitchFamily="66" charset="0"/>
            </a:endParaRPr>
          </a:p>
        </p:txBody>
      </p:sp>
      <p:pic>
        <p:nvPicPr>
          <p:cNvPr id="4" name="Picture 3" descr="IMG_20200806_113325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04800" y="1219200"/>
            <a:ext cx="20574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341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b="13596"/>
          <a:stretch>
            <a:fillRect/>
          </a:stretch>
        </p:blipFill>
        <p:spPr>
          <a:xfrm>
            <a:off x="2819400" y="1219200"/>
            <a:ext cx="2953512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3120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228600" y="4419600"/>
            <a:ext cx="2389039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3657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6705600" y="3733800"/>
            <a:ext cx="2192144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3436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b="14773"/>
          <a:stretch>
            <a:fillRect/>
          </a:stretch>
        </p:blipFill>
        <p:spPr>
          <a:xfrm rot="10800000" flipV="1">
            <a:off x="5867400" y="1219200"/>
            <a:ext cx="262413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20200806_113355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>
            <a:off x="3048000" y="3962400"/>
            <a:ext cx="3394661" cy="219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36576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Singpho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31242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KACHIN festival in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yanmar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62484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Men &amp; Women in their colorful attire celebrating MANAU POI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124_143042.jpg"/>
          <p:cNvPicPr>
            <a:picLocks noChangeAspect="1"/>
          </p:cNvPicPr>
          <p:nvPr/>
        </p:nvPicPr>
        <p:blipFill>
          <a:blip r:embed="rId2" cstate="print">
            <a:lum bright="1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ivaldi" pitchFamily="66" charset="0"/>
              </a:rPr>
              <a:t>C h a l o – L o k u</a:t>
            </a:r>
            <a:endParaRPr lang="en-US" sz="6000" b="1" dirty="0">
              <a:solidFill>
                <a:srgbClr val="FF0000"/>
              </a:solidFill>
              <a:latin typeface="Vivaldi" pitchFamily="66" charset="0"/>
            </a:endParaRPr>
          </a:p>
        </p:txBody>
      </p:sp>
      <p:pic>
        <p:nvPicPr>
          <p:cNvPr id="7" name="Picture 6" descr="IMG_20200806_114057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124200" y="2286000"/>
            <a:ext cx="2819400" cy="174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393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39024"/>
          <a:stretch>
            <a:fillRect/>
          </a:stretch>
        </p:blipFill>
        <p:spPr>
          <a:xfrm>
            <a:off x="5638800" y="304800"/>
            <a:ext cx="3335612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4008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4545" r="3030" b="7053"/>
          <a:stretch>
            <a:fillRect/>
          </a:stretch>
        </p:blipFill>
        <p:spPr>
          <a:xfrm>
            <a:off x="6172200" y="2895600"/>
            <a:ext cx="28194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20200806_114131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228600" y="3581400"/>
            <a:ext cx="25908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G_20200806_114117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tretch>
            <a:fillRect/>
          </a:stretch>
        </p:blipFill>
        <p:spPr>
          <a:xfrm>
            <a:off x="3581400" y="4724400"/>
            <a:ext cx="212979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IMG_20200806_1138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1066800"/>
            <a:ext cx="25908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0" y="2819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Nocte Men in traditional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  attire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22098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Nocte Jhum cultivation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2484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Men performing rituals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47244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Local dance on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CHAMKATJA day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4038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Traditional song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5943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Local priest performing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prayers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124_143042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4029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762000" y="381000"/>
            <a:ext cx="2590800" cy="237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14142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800600" y="685800"/>
            <a:ext cx="35052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404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81000" y="3810000"/>
            <a:ext cx="4038600" cy="2447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3845.jpg"/>
          <p:cNvPicPr>
            <a:picLocks noChangeAspect="1"/>
          </p:cNvPicPr>
          <p:nvPr/>
        </p:nvPicPr>
        <p:blipFill>
          <a:blip r:embed="rId6">
            <a:lum contrast="20000"/>
          </a:blip>
          <a:srcRect l="8114" r="2632"/>
          <a:stretch>
            <a:fillRect/>
          </a:stretch>
        </p:blipFill>
        <p:spPr>
          <a:xfrm>
            <a:off x="4495800" y="3810000"/>
            <a:ext cx="41910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04800" y="27432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Nocte chief’s house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where final day of festival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is celebrated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27432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Nocte cuisine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62484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Dance by men &amp; women before bidding farewell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405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596"/>
            <a:ext cx="10287000" cy="716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20200806_142425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>
            <a:off x="7543800" y="-228600"/>
            <a:ext cx="2660135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200806_142450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2057400" y="3048000"/>
            <a:ext cx="2545200" cy="149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20200806_151713.jpg"/>
          <p:cNvPicPr>
            <a:picLocks noChangeAspect="1"/>
          </p:cNvPicPr>
          <p:nvPr/>
        </p:nvPicPr>
        <p:blipFill>
          <a:blip r:embed="rId5" cstate="print">
            <a:lum bright="20000" contrast="30000"/>
          </a:blip>
          <a:stretch>
            <a:fillRect/>
          </a:stretch>
        </p:blipFill>
        <p:spPr>
          <a:xfrm>
            <a:off x="6096000" y="838200"/>
            <a:ext cx="2123767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0200806_142525.jpg"/>
          <p:cNvPicPr>
            <a:picLocks noChangeAspect="1"/>
          </p:cNvPicPr>
          <p:nvPr/>
        </p:nvPicPr>
        <p:blipFill>
          <a:blip r:embed="rId6" cstate="print">
            <a:lum bright="20000" contrast="30000"/>
          </a:blip>
          <a:stretch>
            <a:fillRect/>
          </a:stretch>
        </p:blipFill>
        <p:spPr>
          <a:xfrm>
            <a:off x="0" y="2514600"/>
            <a:ext cx="2133600" cy="1492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20200806_142622.jpg"/>
          <p:cNvPicPr>
            <a:picLocks noChangeAspect="1"/>
          </p:cNvPicPr>
          <p:nvPr/>
        </p:nvPicPr>
        <p:blipFill>
          <a:blip r:embed="rId7" cstate="print">
            <a:lum bright="20000" contrast="30000"/>
          </a:blip>
          <a:stretch>
            <a:fillRect/>
          </a:stretch>
        </p:blipFill>
        <p:spPr>
          <a:xfrm>
            <a:off x="8115300" y="1219200"/>
            <a:ext cx="2057400" cy="147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20200806_142738.jpg"/>
          <p:cNvPicPr>
            <a:picLocks noChangeAspect="1"/>
          </p:cNvPicPr>
          <p:nvPr/>
        </p:nvPicPr>
        <p:blipFill>
          <a:blip r:embed="rId8" cstate="print">
            <a:lum bright="10000" contrast="20000"/>
          </a:blip>
          <a:stretch>
            <a:fillRect/>
          </a:stretch>
        </p:blipFill>
        <p:spPr>
          <a:xfrm>
            <a:off x="8086107" y="4648200"/>
            <a:ext cx="2115785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20200806_142513.jpg"/>
          <p:cNvPicPr>
            <a:picLocks noChangeAspect="1"/>
          </p:cNvPicPr>
          <p:nvPr/>
        </p:nvPicPr>
        <p:blipFill>
          <a:blip r:embed="rId9" cstate="print">
            <a:lum bright="10000" contrast="20000"/>
          </a:blip>
          <a:stretch>
            <a:fillRect/>
          </a:stretch>
        </p:blipFill>
        <p:spPr>
          <a:xfrm>
            <a:off x="838200" y="4038600"/>
            <a:ext cx="27432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33400" y="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Arunachal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P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radesh is a wonderful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p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lace any day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Festivals are essential part of socio cultural 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l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</a:rPr>
              <a:t>ife   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18288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Arial Rounded MT Bold" pitchFamily="34" charset="0"/>
              </a:rPr>
              <a:t>Festivals are mostly connected with agriculture , nature worshipping. 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29718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Animal sacrifice is a common ritual in most festivals 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43434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There is no idol worship in Arunachal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                        Pradesh culture 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55626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Rounded MT Bold" pitchFamily="34" charset="0"/>
              </a:rPr>
              <a:t>Most festivals are celebrated for a week or even month </a:t>
            </a:r>
            <a:endParaRPr lang="en-US" sz="2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435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4419600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Vivaldi" pitchFamily="66" charset="0"/>
              </a:rPr>
              <a:t>O r </a:t>
            </a:r>
            <a:r>
              <a:rPr lang="en-US" sz="6000" b="1" dirty="0" err="1" smtClean="0">
                <a:solidFill>
                  <a:srgbClr val="7030A0"/>
                </a:solidFill>
                <a:latin typeface="Vivaldi" pitchFamily="66" charset="0"/>
              </a:rPr>
              <a:t>i</a:t>
            </a:r>
            <a:r>
              <a:rPr lang="en-US" sz="6000" b="1" dirty="0" smtClean="0">
                <a:solidFill>
                  <a:srgbClr val="7030A0"/>
                </a:solidFill>
                <a:latin typeface="Vivaldi" pitchFamily="66" charset="0"/>
              </a:rPr>
              <a:t> a h</a:t>
            </a:r>
            <a:endParaRPr lang="en-US" sz="6000" b="1" dirty="0">
              <a:solidFill>
                <a:srgbClr val="7030A0"/>
              </a:solidFill>
              <a:latin typeface="Vivaldi" pitchFamily="66" charset="0"/>
            </a:endParaRPr>
          </a:p>
        </p:txBody>
      </p:sp>
      <p:pic>
        <p:nvPicPr>
          <p:cNvPr id="5" name="Picture 4" descr="IMG_20200806_11425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3132" r="11139"/>
          <a:stretch>
            <a:fillRect/>
          </a:stretch>
        </p:blipFill>
        <p:spPr>
          <a:xfrm>
            <a:off x="304800" y="914400"/>
            <a:ext cx="2286000" cy="2346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14332.jpg"/>
          <p:cNvPicPr>
            <a:picLocks noChangeAspect="1"/>
          </p:cNvPicPr>
          <p:nvPr/>
        </p:nvPicPr>
        <p:blipFill>
          <a:blip r:embed="rId4">
            <a:lum contrast="20000"/>
          </a:blip>
          <a:srcRect l="5875" t="12339" b="7455"/>
          <a:stretch>
            <a:fillRect/>
          </a:stretch>
        </p:blipFill>
        <p:spPr>
          <a:xfrm>
            <a:off x="5257800" y="3429000"/>
            <a:ext cx="34290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4551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6667" r="5000"/>
          <a:stretch>
            <a:fillRect/>
          </a:stretch>
        </p:blipFill>
        <p:spPr>
          <a:xfrm>
            <a:off x="6096000" y="533400"/>
            <a:ext cx="2782575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4623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 l="15000" t="2612" r="3333" b="11176"/>
          <a:stretch>
            <a:fillRect/>
          </a:stretch>
        </p:blipFill>
        <p:spPr>
          <a:xfrm>
            <a:off x="3276600" y="533400"/>
            <a:ext cx="2895600" cy="1950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5219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tretch>
            <a:fillRect/>
          </a:stretch>
        </p:blipFill>
        <p:spPr>
          <a:xfrm>
            <a:off x="304800" y="3810000"/>
            <a:ext cx="2036292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20200806_115157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rcRect l="7001" r="4906"/>
          <a:stretch>
            <a:fillRect/>
          </a:stretch>
        </p:blipFill>
        <p:spPr>
          <a:xfrm>
            <a:off x="2438400" y="3733800"/>
            <a:ext cx="230746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3276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Wancho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26670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Wancho jhum cultivation practices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150114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Villagers exchange bamboo tube of rice beer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as a greetings and goodwill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56388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PATKAI  hills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435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494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81000" y="381000"/>
            <a:ext cx="2711969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14806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6248400" y="533400"/>
            <a:ext cx="263482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14910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3124200" y="381000"/>
            <a:ext cx="2819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4646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4343400" y="3200400"/>
            <a:ext cx="3810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14357.jpg"/>
          <p:cNvPicPr>
            <a:picLocks noChangeAspect="1"/>
          </p:cNvPicPr>
          <p:nvPr/>
        </p:nvPicPr>
        <p:blipFill>
          <a:blip r:embed="rId7">
            <a:lum contrast="20000"/>
          </a:blip>
          <a:srcRect l="15873"/>
          <a:stretch>
            <a:fillRect/>
          </a:stretch>
        </p:blipFill>
        <p:spPr>
          <a:xfrm>
            <a:off x="228600" y="3124200"/>
            <a:ext cx="34290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85800" y="23622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Local dance by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W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ancho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57912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Earlier inter village feuds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842337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Men performing in front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of ‘Zangvaan’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(sacred bamboo post)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603.jpg"/>
          <p:cNvPicPr>
            <a:picLocks noChangeAspect="1"/>
          </p:cNvPicPr>
          <p:nvPr/>
        </p:nvPicPr>
        <p:blipFill>
          <a:blip r:embed="rId2">
            <a:lum bright="10000" contrast="-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5509.jpg"/>
          <p:cNvPicPr>
            <a:picLocks noChangeAspect="1"/>
          </p:cNvPicPr>
          <p:nvPr/>
        </p:nvPicPr>
        <p:blipFill>
          <a:blip r:embed="rId3" cstate="print"/>
          <a:srcRect l="4225" t="10578" r="4225" b="6913"/>
          <a:stretch>
            <a:fillRect/>
          </a:stretch>
        </p:blipFill>
        <p:spPr>
          <a:xfrm>
            <a:off x="152400" y="152400"/>
            <a:ext cx="2438400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200806_232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228600"/>
            <a:ext cx="23622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200806_115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4495800"/>
            <a:ext cx="24384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20200806_115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400" y="2209800"/>
            <a:ext cx="28363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0200806_1157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0" y="152400"/>
            <a:ext cx="32004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20200806_1157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286000"/>
            <a:ext cx="2974554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20200806_1158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" y="4343400"/>
            <a:ext cx="28956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20200806_115941.jpg"/>
          <p:cNvPicPr>
            <a:picLocks noChangeAspect="1"/>
          </p:cNvPicPr>
          <p:nvPr/>
        </p:nvPicPr>
        <p:blipFill>
          <a:blip r:embed="rId10" cstate="print"/>
          <a:srcRect t="4444" r="2672" b="23333"/>
          <a:stretch>
            <a:fillRect/>
          </a:stretch>
        </p:blipFill>
        <p:spPr>
          <a:xfrm>
            <a:off x="152400" y="2438400"/>
            <a:ext cx="2438400" cy="1454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_20200806_12004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2800" y="4267200"/>
            <a:ext cx="25908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28600" y="17526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Boori boot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828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Reh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7000" y="1828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Ledum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810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Orange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38862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Papum poma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8400" y="4038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Ziro music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1501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Pangsupass International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winter festival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400" y="6096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Tawang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62484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Yomgo river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603.jpg"/>
          <p:cNvPicPr>
            <a:picLocks noChangeAspect="1"/>
          </p:cNvPicPr>
          <p:nvPr/>
        </p:nvPicPr>
        <p:blipFill>
          <a:blip r:embed="rId2">
            <a:lum bright="1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15610.jpg"/>
          <p:cNvPicPr>
            <a:picLocks noChangeAspect="1"/>
          </p:cNvPicPr>
          <p:nvPr/>
        </p:nvPicPr>
        <p:blipFill>
          <a:blip r:embed="rId3" cstate="print"/>
          <a:srcRect l="5556" r="5556"/>
          <a:stretch>
            <a:fillRect/>
          </a:stretch>
        </p:blipFill>
        <p:spPr>
          <a:xfrm>
            <a:off x="3048000" y="4343400"/>
            <a:ext cx="2895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200806_1155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572000"/>
            <a:ext cx="28194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200806_120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28600"/>
            <a:ext cx="20574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0200806_1203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2209800"/>
            <a:ext cx="1676400" cy="2234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20200806_1203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3133304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20200806_120439.jpg"/>
          <p:cNvPicPr>
            <a:picLocks noChangeAspect="1"/>
          </p:cNvPicPr>
          <p:nvPr/>
        </p:nvPicPr>
        <p:blipFill>
          <a:blip r:embed="rId8" cstate="print"/>
          <a:srcRect l="8571"/>
          <a:stretch>
            <a:fillRect/>
          </a:stretch>
        </p:blipFill>
        <p:spPr>
          <a:xfrm>
            <a:off x="6096000" y="4343400"/>
            <a:ext cx="30480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20200806_12035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6600" y="228600"/>
            <a:ext cx="3200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_20200806_120515.jpg"/>
          <p:cNvPicPr>
            <a:picLocks noChangeAspect="1"/>
          </p:cNvPicPr>
          <p:nvPr/>
        </p:nvPicPr>
        <p:blipFill>
          <a:blip r:embed="rId10" cstate="print"/>
          <a:srcRect l="9524" r="4762"/>
          <a:stretch>
            <a:fillRect/>
          </a:stretch>
        </p:blipFill>
        <p:spPr>
          <a:xfrm>
            <a:off x="6019800" y="2438400"/>
            <a:ext cx="2743200" cy="1612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MG_20200806_1204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62200" y="2286000"/>
            <a:ext cx="3124200" cy="1763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28600" y="16764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Dree festival football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tournament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16764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Pageantary ,Boori boot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 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38862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Arunachal music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150114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Sonu Nigam at YUMGO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river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6150114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Raja Kumari at yumgo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river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5000" y="38100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Sunidhi Chauhan at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Arunachal music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61501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Monali Thakur at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Solung festival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20574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    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Pageantary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4191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Fashion Show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6_163447.jpg"/>
          <p:cNvPicPr>
            <a:picLocks noChangeAspect="1"/>
          </p:cNvPicPr>
          <p:nvPr/>
        </p:nvPicPr>
        <p:blipFill>
          <a:blip r:embed="rId2">
            <a:lum bright="3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200807_000709.jpg"/>
          <p:cNvPicPr>
            <a:picLocks noChangeAspect="1"/>
          </p:cNvPicPr>
          <p:nvPr/>
        </p:nvPicPr>
        <p:blipFill>
          <a:blip r:embed="rId3">
            <a:lum bright="20000" contrast="-40000"/>
          </a:blip>
          <a:stretch>
            <a:fillRect/>
          </a:stretch>
        </p:blipFill>
        <p:spPr>
          <a:xfrm>
            <a:off x="152400" y="152400"/>
            <a:ext cx="8839200" cy="655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600" y="2286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7030A0"/>
                </a:solidFill>
                <a:latin typeface="Vivaldi" pitchFamily="66" charset="0"/>
              </a:rPr>
              <a:t> </a:t>
            </a:r>
            <a:r>
              <a:rPr lang="en-US" sz="9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Vivaldi" pitchFamily="66" charset="0"/>
              </a:rPr>
              <a:t>T h a n k y o u</a:t>
            </a:r>
            <a:endParaRPr lang="en-US" sz="9600" b="1" dirty="0">
              <a:solidFill>
                <a:schemeClr val="bg1">
                  <a:lumMod val="95000"/>
                  <a:lumOff val="5000"/>
                </a:schemeClr>
              </a:solidFill>
              <a:latin typeface="Vivaldi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41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S o l u n g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Vivaldi" pitchFamily="66" charset="0"/>
            </a:endParaRPr>
          </a:p>
        </p:txBody>
      </p:sp>
      <p:pic>
        <p:nvPicPr>
          <p:cNvPr id="4" name="Picture 3" descr="IMG_20200806_103526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581400" y="762000"/>
            <a:ext cx="2209800" cy="12276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IMG_20200806_10364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762000" y="1143000"/>
            <a:ext cx="1664074" cy="1143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IMG_20200806_103626.jpg"/>
          <p:cNvPicPr>
            <a:picLocks noChangeAspect="1"/>
          </p:cNvPicPr>
          <p:nvPr/>
        </p:nvPicPr>
        <p:blipFill>
          <a:blip r:embed="rId5" cstate="print">
            <a:lum bright="20000" contrast="30000"/>
          </a:blip>
          <a:stretch>
            <a:fillRect/>
          </a:stretch>
        </p:blipFill>
        <p:spPr>
          <a:xfrm>
            <a:off x="6553200" y="685800"/>
            <a:ext cx="2209800" cy="1404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03727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tretch>
            <a:fillRect/>
          </a:stretch>
        </p:blipFill>
        <p:spPr>
          <a:xfrm>
            <a:off x="1066800" y="2895600"/>
            <a:ext cx="22098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20200806_103932.jpg"/>
          <p:cNvPicPr>
            <a:picLocks noChangeAspect="1"/>
          </p:cNvPicPr>
          <p:nvPr/>
        </p:nvPicPr>
        <p:blipFill>
          <a:blip r:embed="rId7">
            <a:lum bright="10000" contrast="20000"/>
          </a:blip>
          <a:srcRect b="14286"/>
          <a:stretch>
            <a:fillRect/>
          </a:stretch>
        </p:blipFill>
        <p:spPr>
          <a:xfrm>
            <a:off x="4267200" y="2895600"/>
            <a:ext cx="41910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20200806_103853.jpg"/>
          <p:cNvPicPr>
            <a:picLocks noChangeAspect="1"/>
          </p:cNvPicPr>
          <p:nvPr/>
        </p:nvPicPr>
        <p:blipFill>
          <a:blip r:embed="rId8" cstate="print">
            <a:lum bright="10000" contrast="20000"/>
          </a:blip>
          <a:stretch>
            <a:fillRect/>
          </a:stretch>
        </p:blipFill>
        <p:spPr>
          <a:xfrm>
            <a:off x="381000" y="4800600"/>
            <a:ext cx="1828800" cy="1850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62000" y="2286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Adi women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1981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Solung celebration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2057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Adi women working in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agriculture field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41148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Kebang(village council)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47244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Adi women preparing rice beer/APONG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53340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Filtering process to collect the apong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8" name="Picture 17" descr="IMG_20200806_103837.jpg"/>
          <p:cNvPicPr>
            <a:picLocks noChangeAspect="1"/>
          </p:cNvPicPr>
          <p:nvPr/>
        </p:nvPicPr>
        <p:blipFill>
          <a:blip r:embed="rId9" cstate="print">
            <a:lum bright="10000" contrast="30000"/>
          </a:blip>
          <a:stretch>
            <a:fillRect/>
          </a:stretch>
        </p:blipFill>
        <p:spPr>
          <a:xfrm>
            <a:off x="4572000" y="5181600"/>
            <a:ext cx="1295400" cy="1449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6019800" y="55626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APONG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(Rice beer)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541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04148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304800" y="457200"/>
            <a:ext cx="2819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04251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304800" y="2590800"/>
            <a:ext cx="1861556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04303.jpg"/>
          <p:cNvPicPr>
            <a:picLocks noChangeAspect="1"/>
          </p:cNvPicPr>
          <p:nvPr/>
        </p:nvPicPr>
        <p:blipFill>
          <a:blip r:embed="rId5" cstate="print">
            <a:lum bright="10000" contrast="30000"/>
          </a:blip>
          <a:stretch>
            <a:fillRect/>
          </a:stretch>
        </p:blipFill>
        <p:spPr>
          <a:xfrm>
            <a:off x="3352800" y="2362200"/>
            <a:ext cx="2448772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04322.jpg"/>
          <p:cNvPicPr>
            <a:picLocks noChangeAspect="1"/>
          </p:cNvPicPr>
          <p:nvPr/>
        </p:nvPicPr>
        <p:blipFill>
          <a:blip r:embed="rId6" cstate="print">
            <a:lum bright="10000" contrast="30000"/>
          </a:blip>
          <a:stretch>
            <a:fillRect/>
          </a:stretch>
        </p:blipFill>
        <p:spPr>
          <a:xfrm>
            <a:off x="2895600" y="4495800"/>
            <a:ext cx="3064725" cy="216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04358.jpg"/>
          <p:cNvPicPr>
            <a:picLocks noChangeAspect="1"/>
          </p:cNvPicPr>
          <p:nvPr/>
        </p:nvPicPr>
        <p:blipFill>
          <a:blip r:embed="rId7">
            <a:lum bright="10000" contrast="30000"/>
          </a:blip>
          <a:stretch>
            <a:fillRect/>
          </a:stretch>
        </p:blipFill>
        <p:spPr>
          <a:xfrm>
            <a:off x="5943600" y="304800"/>
            <a:ext cx="2733675" cy="186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124200" y="6096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MITHUN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(great Indian bison)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Sacrifice  ceremony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22098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Goddess KINE NANE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8768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MIRI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,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Religious leader </a:t>
            </a: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or</a:t>
            </a: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priest  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32004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MIRI performing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SOLUNG ABUNG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5257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SOLUNG PONUNG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(Traditional dance)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206_072416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Vivaldi" pitchFamily="66" charset="0"/>
                <a:cs typeface="Vijaya" pitchFamily="34" charset="0"/>
              </a:rPr>
              <a:t>  </a:t>
            </a:r>
            <a:r>
              <a:rPr lang="en-US" sz="6000" b="1" dirty="0" smtClean="0">
                <a:solidFill>
                  <a:srgbClr val="00B050"/>
                </a:solidFill>
                <a:latin typeface="Vivaldi" pitchFamily="66" charset="0"/>
                <a:cs typeface="Vijaya" pitchFamily="34" charset="0"/>
              </a:rPr>
              <a:t>D r e e</a:t>
            </a:r>
            <a:endParaRPr lang="en-US" sz="6000" b="1" dirty="0">
              <a:solidFill>
                <a:srgbClr val="00B050"/>
              </a:solidFill>
              <a:latin typeface="Vivaldi" pitchFamily="66" charset="0"/>
              <a:cs typeface="Vijaya" pitchFamily="34" charset="0"/>
            </a:endParaRPr>
          </a:p>
        </p:txBody>
      </p:sp>
      <p:pic>
        <p:nvPicPr>
          <p:cNvPr id="4" name="Picture 3" descr="IMG_20200806_181156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381000" y="990600"/>
            <a:ext cx="1828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04510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3048000" y="609600"/>
            <a:ext cx="2667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04657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 b="2542"/>
          <a:stretch>
            <a:fillRect/>
          </a:stretch>
        </p:blipFill>
        <p:spPr>
          <a:xfrm>
            <a:off x="4876800" y="3733800"/>
            <a:ext cx="21336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04613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6477000" y="381000"/>
            <a:ext cx="229583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04629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tretch>
            <a:fillRect/>
          </a:stretch>
        </p:blipFill>
        <p:spPr>
          <a:xfrm>
            <a:off x="304800" y="3810000"/>
            <a:ext cx="3657600" cy="229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28600" y="2971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Apatani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25146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ZIRO valley</a:t>
            </a:r>
          </a:p>
          <a:p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28194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Apatani wet rice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cultivation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61722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Dree festival celebration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44196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Local priest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Performing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Sacrificial ritual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206_072416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05026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r="6352" b="10054"/>
          <a:stretch>
            <a:fillRect/>
          </a:stretch>
        </p:blipFill>
        <p:spPr>
          <a:xfrm>
            <a:off x="304800" y="838200"/>
            <a:ext cx="19050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05042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2209800" y="838200"/>
            <a:ext cx="19050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05057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14351" r="7012"/>
          <a:stretch>
            <a:fillRect/>
          </a:stretch>
        </p:blipFill>
        <p:spPr>
          <a:xfrm>
            <a:off x="7086600" y="2438400"/>
            <a:ext cx="1828800" cy="1752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83854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4953000" y="838200"/>
            <a:ext cx="1828800" cy="152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0200806_105224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l="12766" r="10638" b="6939"/>
          <a:stretch>
            <a:fillRect/>
          </a:stretch>
        </p:blipFill>
        <p:spPr>
          <a:xfrm>
            <a:off x="3276600" y="2667000"/>
            <a:ext cx="1676400" cy="1862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G_20200806_105006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tretch>
            <a:fillRect/>
          </a:stretch>
        </p:blipFill>
        <p:spPr>
          <a:xfrm>
            <a:off x="304800" y="3276600"/>
            <a:ext cx="25146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IMG_20200806_104921.jp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3352800" y="4724400"/>
            <a:ext cx="2971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04800" y="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Vivaldi" pitchFamily="66" charset="0"/>
              </a:rPr>
              <a:t>Apatani cuisines</a:t>
            </a:r>
            <a:endParaRPr lang="en-US" sz="4000" b="1" dirty="0">
              <a:solidFill>
                <a:schemeClr val="bg1"/>
              </a:solidFill>
              <a:latin typeface="Vivaldi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23622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1- Fish cooked in bamboo tube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11430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2- Pike pilla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2971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Dree takun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(cucumber)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42672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Dree ‘o’,apong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(rice beer)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57912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Daminda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dance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48768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Local priest performing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ree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Festival ritual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423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C000"/>
                </a:solidFill>
                <a:latin typeface="Vivaldi" pitchFamily="66" charset="0"/>
              </a:rPr>
              <a:t>N y o k u m</a:t>
            </a:r>
            <a:endParaRPr lang="en-US" sz="6000" b="1" dirty="0">
              <a:solidFill>
                <a:srgbClr val="FFC000"/>
              </a:solidFill>
              <a:latin typeface="Vivaldi" pitchFamily="66" charset="0"/>
            </a:endParaRPr>
          </a:p>
        </p:txBody>
      </p:sp>
      <p:pic>
        <p:nvPicPr>
          <p:cNvPr id="4" name="Picture 3" descr="IMG_20200806_105435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334000" y="304800"/>
            <a:ext cx="31242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05808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533400" y="1066800"/>
            <a:ext cx="3133708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05609.jpg"/>
          <p:cNvPicPr>
            <a:picLocks noChangeAspect="1"/>
          </p:cNvPicPr>
          <p:nvPr/>
        </p:nvPicPr>
        <p:blipFill>
          <a:blip r:embed="rId5">
            <a:lum contrast="10000"/>
          </a:blip>
          <a:srcRect b="34545"/>
          <a:stretch>
            <a:fillRect/>
          </a:stretch>
        </p:blipFill>
        <p:spPr>
          <a:xfrm>
            <a:off x="304800" y="3810000"/>
            <a:ext cx="2590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20200806_105711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5410200" y="3810000"/>
            <a:ext cx="3048000" cy="2014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8600" y="31242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Nyokum celebration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048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Nyishi 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267200"/>
            <a:ext cx="190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Welcoming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Of guest with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Millet beer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&amp; rice paste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powder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5943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Animal sacrifice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806_163423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0200806_105350.jpg"/>
          <p:cNvPicPr>
            <a:picLocks noChangeAspect="1"/>
          </p:cNvPicPr>
          <p:nvPr/>
        </p:nvPicPr>
        <p:blipFill>
          <a:blip r:embed="rId3">
            <a:lum contrast="10000"/>
          </a:blip>
          <a:srcRect r="11429" b="3314"/>
          <a:stretch>
            <a:fillRect/>
          </a:stretch>
        </p:blipFill>
        <p:spPr>
          <a:xfrm>
            <a:off x="304800" y="304800"/>
            <a:ext cx="47244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20200806_105451.jpg"/>
          <p:cNvPicPr>
            <a:picLocks noChangeAspect="1"/>
          </p:cNvPicPr>
          <p:nvPr/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6019800" y="381000"/>
            <a:ext cx="2862263" cy="233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00806_105625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685800" y="3886200"/>
            <a:ext cx="3402054" cy="206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05728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5943600" y="3886200"/>
            <a:ext cx="259559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5800" y="2895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Nyokum dance prior to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Nyokum rituals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7432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Women performing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Rituals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60198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Local priest performing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Rituals 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6019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Traditional 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N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yishi cap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613_104036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Vivaldi" pitchFamily="66" charset="0"/>
              </a:rPr>
              <a:t>S a n g k e n</a:t>
            </a:r>
            <a:endParaRPr lang="en-US" sz="6000" b="1" dirty="0">
              <a:latin typeface="Vivaldi" pitchFamily="66" charset="0"/>
            </a:endParaRPr>
          </a:p>
        </p:txBody>
      </p:sp>
      <p:pic>
        <p:nvPicPr>
          <p:cNvPr id="5" name="Picture 4" descr="IMG_20200806_11004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04800" y="1143000"/>
            <a:ext cx="1888581" cy="220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G_20200806_105947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5257800" y="304800"/>
            <a:ext cx="3354149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20200806_110800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2514600" y="1447800"/>
            <a:ext cx="25146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20200806_110016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5257800" y="2819400"/>
            <a:ext cx="3581400" cy="190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G_20200806_110815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304800" y="4495800"/>
            <a:ext cx="3657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28600" y="33528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Khampti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Men &amp; Women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32766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Kyongfra,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shrine for keeping idols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      of lord </a:t>
            </a: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uddha</a:t>
            </a:r>
            <a:endParaRPr lang="en-US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1981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Sangken festival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       celebration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47244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Devotees filling scented water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    in water fountain ‘LUNGKONG’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59436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Holy bath of lord Buddha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665</TotalTime>
  <Words>804</Words>
  <Application>Microsoft Office PowerPoint</Application>
  <PresentationFormat>On-screen Show (4:3)</PresentationFormat>
  <Paragraphs>206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take</dc:creator>
  <cp:lastModifiedBy>take</cp:lastModifiedBy>
  <cp:revision>68</cp:revision>
  <dcterms:created xsi:type="dcterms:W3CDTF">2020-08-06T07:55:05Z</dcterms:created>
  <dcterms:modified xsi:type="dcterms:W3CDTF">2020-08-06T19:06:29Z</dcterms:modified>
</cp:coreProperties>
</file>